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3" y="0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7"/>
            <a:ext cx="5438140" cy="4467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3" y="9430091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9E03B4C2-FA2C-4425-84BE-081C65A40B1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14AAE70-E685-4871-A992-934466BBBBF0}" type="slidenum">
              <a:rPr lang="en-US"/>
              <a:pPr/>
              <a:t>6</a:t>
            </a:fld>
            <a:endParaRPr lang="en-US"/>
          </a:p>
        </p:txBody>
      </p:sp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2 ways to solve.  Estimate area by making a square  or use formula for area of trapezoid.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94C8677-427A-4262-BC83-FF12FDB91F1D}" type="slidenum">
              <a:rPr lang="en-US"/>
              <a:pPr/>
              <a:t>7</a:t>
            </a:fld>
            <a:endParaRPr lang="en-US"/>
          </a:p>
        </p:txBody>
      </p:sp>
      <p:sp>
        <p:nvSpPr>
          <p:cNvPr id="11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C808B7-72DD-4971-8DFE-BCDFFA187DD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826E2C-3658-4C62-A2E8-D4BC722B22B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9FD433-493E-4043-8A7A-613BD821CA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61E0A3-3723-40A5-9972-4B96E2D758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54DCCE-EFB8-4414-A8D9-7FA239ED81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A528E5-9FC9-4BD9-9C0B-D8A74C5417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968990-4954-480D-B467-8FE5FE9B8BB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F3C2A2-9EAA-48EE-812C-17AA70A220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68943C-792D-475E-84E3-862E347303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49FC0-DD90-46CE-B492-9E584CD1FB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C21FD7-4BDC-4AE5-A08D-49FB2469B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D2312BE-5AD5-4543-86D4-D0892FA77D0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5400" dirty="0">
                <a:latin typeface="Impact" pitchFamily="34" charset="0"/>
              </a:rPr>
              <a:t>Plane Geometry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600" dirty="0"/>
              <a:t>ACT Review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dirty="0" smtClean="0">
                <a:latin typeface="Impact" pitchFamily="34" charset="0"/>
              </a:rPr>
              <a:t>TRIANGLES</a:t>
            </a:r>
            <a:endParaRPr lang="en-US" dirty="0">
              <a:latin typeface="Impact" pitchFamily="34" charset="0"/>
            </a:endParaRP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dirty="0" smtClean="0"/>
              <a:t>Triangle </a:t>
            </a:r>
            <a:r>
              <a:rPr lang="en-US" dirty="0"/>
              <a:t>Sum Theorem</a:t>
            </a:r>
          </a:p>
          <a:p>
            <a:r>
              <a:rPr lang="en-US" dirty="0"/>
              <a:t>Isosceles</a:t>
            </a:r>
          </a:p>
          <a:p>
            <a:r>
              <a:rPr lang="en-US" dirty="0"/>
              <a:t>Right</a:t>
            </a:r>
          </a:p>
          <a:p>
            <a:r>
              <a:rPr lang="en-US" dirty="0"/>
              <a:t>Equilateral</a:t>
            </a:r>
          </a:p>
          <a:p>
            <a:r>
              <a:rPr lang="en-US" dirty="0"/>
              <a:t>Pythagorean Theorem</a:t>
            </a:r>
          </a:p>
          <a:p>
            <a:r>
              <a:rPr lang="en-US" dirty="0"/>
              <a:t>Size of angles compared to length of sides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600" b="1" i="1" dirty="0" smtClean="0"/>
              <a:t>Triangles</a:t>
            </a:r>
            <a:r>
              <a:rPr lang="en-US" sz="1600" dirty="0" smtClean="0"/>
              <a:t> (cont’d.)</a:t>
            </a:r>
            <a:endParaRPr lang="en-US" sz="1600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1800" dirty="0" smtClean="0"/>
              <a:t>There </a:t>
            </a:r>
            <a:r>
              <a:rPr lang="en-US" sz="1800" dirty="0"/>
              <a:t>are 3 very common </a:t>
            </a:r>
            <a:r>
              <a:rPr lang="en-US" sz="1800" dirty="0" smtClean="0"/>
              <a:t>Pythagorean </a:t>
            </a:r>
            <a:r>
              <a:rPr lang="en-US" sz="1800" dirty="0"/>
              <a:t>triples used on the </a:t>
            </a:r>
            <a:r>
              <a:rPr lang="en-US" sz="1800" dirty="0" err="1"/>
              <a:t>ACT’s</a:t>
            </a:r>
            <a:endParaRPr lang="en-US" sz="1800" dirty="0"/>
          </a:p>
          <a:p>
            <a:endParaRPr lang="en-US" sz="1800" dirty="0"/>
          </a:p>
          <a:p>
            <a:pPr lvl="1">
              <a:buFontTx/>
              <a:buNone/>
            </a:pPr>
            <a:r>
              <a:rPr lang="en-US" sz="1800" dirty="0"/>
              <a:t>3 - 4 - 5  (and it’s multiples)</a:t>
            </a:r>
          </a:p>
          <a:p>
            <a:pPr lvl="1"/>
            <a:endParaRPr lang="en-US" sz="1800" dirty="0"/>
          </a:p>
          <a:p>
            <a:pPr lvl="1">
              <a:buFontTx/>
              <a:buNone/>
            </a:pPr>
            <a:r>
              <a:rPr lang="en-US" sz="1800" dirty="0"/>
              <a:t>5 - 12 - 13</a:t>
            </a:r>
          </a:p>
          <a:p>
            <a:pPr lvl="1">
              <a:buFontTx/>
              <a:buNone/>
            </a:pPr>
            <a:endParaRPr lang="en-US" sz="1800" dirty="0"/>
          </a:p>
          <a:p>
            <a:pPr lvl="1">
              <a:buFontTx/>
              <a:buNone/>
            </a:pPr>
            <a:r>
              <a:rPr lang="en-US" sz="1800" dirty="0"/>
              <a:t>7 - 24 - 25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3600" dirty="0" smtClean="0">
                <a:latin typeface="Impact" pitchFamily="34" charset="0"/>
              </a:rPr>
              <a:t>Don’t Waste Time!</a:t>
            </a:r>
            <a:endParaRPr lang="en-US" sz="3600" dirty="0">
              <a:latin typeface="Impact" pitchFamily="34" charset="0"/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2400" dirty="0" smtClean="0"/>
              <a:t>Is </a:t>
            </a:r>
            <a:r>
              <a:rPr lang="en-US" sz="2400" dirty="0"/>
              <a:t>this a 3-4-5 triangle?</a:t>
            </a:r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r>
              <a:rPr lang="en-US" sz="2400" dirty="0"/>
              <a:t>Is this a 5-12-13 triangle?</a:t>
            </a:r>
          </a:p>
        </p:txBody>
      </p:sp>
      <p:sp>
        <p:nvSpPr>
          <p:cNvPr id="16388" name="AutoShape 4"/>
          <p:cNvSpPr>
            <a:spLocks noChangeArrowheads="1"/>
          </p:cNvSpPr>
          <p:nvPr/>
        </p:nvSpPr>
        <p:spPr bwMode="auto">
          <a:xfrm>
            <a:off x="5943600" y="1828800"/>
            <a:ext cx="1219200" cy="12954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89" name="AutoShape 5"/>
          <p:cNvSpPr>
            <a:spLocks noChangeArrowheads="1"/>
          </p:cNvSpPr>
          <p:nvPr/>
        </p:nvSpPr>
        <p:spPr bwMode="auto">
          <a:xfrm>
            <a:off x="6705600" y="3886200"/>
            <a:ext cx="1447800" cy="19812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6390" name="Text Box 6"/>
          <p:cNvSpPr txBox="1">
            <a:spLocks noChangeArrowheads="1"/>
          </p:cNvSpPr>
          <p:nvPr/>
        </p:nvSpPr>
        <p:spPr bwMode="auto">
          <a:xfrm>
            <a:off x="5562600" y="2286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16391" name="Text Box 7"/>
          <p:cNvSpPr txBox="1">
            <a:spLocks noChangeArrowheads="1"/>
          </p:cNvSpPr>
          <p:nvPr/>
        </p:nvSpPr>
        <p:spPr bwMode="auto">
          <a:xfrm>
            <a:off x="6553200" y="2057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sp>
        <p:nvSpPr>
          <p:cNvPr id="16392" name="Text Box 8"/>
          <p:cNvSpPr txBox="1">
            <a:spLocks noChangeArrowheads="1"/>
          </p:cNvSpPr>
          <p:nvPr/>
        </p:nvSpPr>
        <p:spPr bwMode="auto">
          <a:xfrm>
            <a:off x="7315200" y="5943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16393" name="Text Box 9"/>
          <p:cNvSpPr txBox="1">
            <a:spLocks noChangeArrowheads="1"/>
          </p:cNvSpPr>
          <p:nvPr/>
        </p:nvSpPr>
        <p:spPr bwMode="auto">
          <a:xfrm>
            <a:off x="6553200" y="4648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12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800" dirty="0" smtClean="0">
                <a:latin typeface="Impact" pitchFamily="34" charset="0"/>
              </a:rPr>
              <a:t>2 </a:t>
            </a:r>
            <a:r>
              <a:rPr lang="en-US" sz="2800" dirty="0">
                <a:latin typeface="Impact" pitchFamily="34" charset="0"/>
              </a:rPr>
              <a:t>Other Right Triangles the ACT </a:t>
            </a:r>
            <a:r>
              <a:rPr lang="en-US" sz="2800" dirty="0" smtClean="0">
                <a:latin typeface="Impact" pitchFamily="34" charset="0"/>
              </a:rPr>
              <a:t>uses</a:t>
            </a:r>
            <a:endParaRPr lang="en-US" sz="2800" dirty="0">
              <a:latin typeface="Impact" pitchFamily="34" charset="0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Right Isosceles: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sz="2400" dirty="0"/>
              <a:t>The 30-60-90 Triangle</a:t>
            </a:r>
          </a:p>
        </p:txBody>
      </p:sp>
      <p:sp>
        <p:nvSpPr>
          <p:cNvPr id="17412" name="AutoShape 4"/>
          <p:cNvSpPr>
            <a:spLocks noChangeArrowheads="1"/>
          </p:cNvSpPr>
          <p:nvPr/>
        </p:nvSpPr>
        <p:spPr bwMode="auto">
          <a:xfrm>
            <a:off x="1828800" y="2514600"/>
            <a:ext cx="1371600" cy="13716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3" name="AutoShape 5"/>
          <p:cNvSpPr>
            <a:spLocks noChangeArrowheads="1"/>
          </p:cNvSpPr>
          <p:nvPr/>
        </p:nvSpPr>
        <p:spPr bwMode="auto">
          <a:xfrm>
            <a:off x="4724400" y="2057400"/>
            <a:ext cx="1981200" cy="18288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4" name="AutoShape 6"/>
          <p:cNvSpPr>
            <a:spLocks noChangeArrowheads="1"/>
          </p:cNvSpPr>
          <p:nvPr/>
        </p:nvSpPr>
        <p:spPr bwMode="auto">
          <a:xfrm>
            <a:off x="762000" y="5715000"/>
            <a:ext cx="1676400" cy="6858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5" name="AutoShape 7"/>
          <p:cNvSpPr>
            <a:spLocks noChangeArrowheads="1"/>
          </p:cNvSpPr>
          <p:nvPr/>
        </p:nvSpPr>
        <p:spPr bwMode="auto">
          <a:xfrm>
            <a:off x="6019800" y="4648200"/>
            <a:ext cx="914400" cy="16002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7416" name="Text Box 8"/>
          <p:cNvSpPr txBox="1">
            <a:spLocks noChangeArrowheads="1"/>
          </p:cNvSpPr>
          <p:nvPr/>
        </p:nvSpPr>
        <p:spPr bwMode="auto">
          <a:xfrm>
            <a:off x="1295400" y="2971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17417" name="Text Box 9"/>
          <p:cNvSpPr txBox="1">
            <a:spLocks noChangeArrowheads="1"/>
          </p:cNvSpPr>
          <p:nvPr/>
        </p:nvSpPr>
        <p:spPr bwMode="auto">
          <a:xfrm>
            <a:off x="2209800" y="3962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2438400" y="28194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  <a:r>
              <a:rPr lang="en-US">
                <a:cs typeface="Arial" charset="0"/>
              </a:rPr>
              <a:t>√2</a:t>
            </a:r>
          </a:p>
        </p:txBody>
      </p:sp>
      <p:sp>
        <p:nvSpPr>
          <p:cNvPr id="17419" name="Text Box 11"/>
          <p:cNvSpPr txBox="1">
            <a:spLocks noChangeArrowheads="1"/>
          </p:cNvSpPr>
          <p:nvPr/>
        </p:nvSpPr>
        <p:spPr bwMode="auto">
          <a:xfrm>
            <a:off x="304800" y="5943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sp>
        <p:nvSpPr>
          <p:cNvPr id="17420" name="Text Box 12"/>
          <p:cNvSpPr txBox="1">
            <a:spLocks noChangeArrowheads="1"/>
          </p:cNvSpPr>
          <p:nvPr/>
        </p:nvSpPr>
        <p:spPr bwMode="auto">
          <a:xfrm>
            <a:off x="4343400" y="2590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17421" name="Text Box 13"/>
          <p:cNvSpPr txBox="1">
            <a:spLocks noChangeArrowheads="1"/>
          </p:cNvSpPr>
          <p:nvPr/>
        </p:nvSpPr>
        <p:spPr bwMode="auto">
          <a:xfrm>
            <a:off x="5334000" y="3962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17422" name="Text Box 14"/>
          <p:cNvSpPr txBox="1">
            <a:spLocks noChangeArrowheads="1"/>
          </p:cNvSpPr>
          <p:nvPr/>
        </p:nvSpPr>
        <p:spPr bwMode="auto">
          <a:xfrm>
            <a:off x="5562600" y="24384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  <a:r>
              <a:rPr lang="en-US">
                <a:cs typeface="Arial" charset="0"/>
              </a:rPr>
              <a:t>√2</a:t>
            </a:r>
          </a:p>
        </p:txBody>
      </p:sp>
      <p:sp>
        <p:nvSpPr>
          <p:cNvPr id="17423" name="Text Box 15"/>
          <p:cNvSpPr txBox="1">
            <a:spLocks noChangeArrowheads="1"/>
          </p:cNvSpPr>
          <p:nvPr/>
        </p:nvSpPr>
        <p:spPr bwMode="auto">
          <a:xfrm>
            <a:off x="1066800" y="6491288"/>
            <a:ext cx="914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r>
              <a:rPr lang="en-US">
                <a:cs typeface="Arial" charset="0"/>
              </a:rPr>
              <a:t>√3</a:t>
            </a:r>
          </a:p>
        </p:txBody>
      </p:sp>
      <p:sp>
        <p:nvSpPr>
          <p:cNvPr id="17424" name="Text Box 16"/>
          <p:cNvSpPr txBox="1">
            <a:spLocks noChangeArrowheads="1"/>
          </p:cNvSpPr>
          <p:nvPr/>
        </p:nvSpPr>
        <p:spPr bwMode="auto">
          <a:xfrm>
            <a:off x="1371600" y="5638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8</a:t>
            </a:r>
          </a:p>
        </p:txBody>
      </p:sp>
      <p:sp>
        <p:nvSpPr>
          <p:cNvPr id="17425" name="Text Box 17"/>
          <p:cNvSpPr txBox="1">
            <a:spLocks noChangeArrowheads="1"/>
          </p:cNvSpPr>
          <p:nvPr/>
        </p:nvSpPr>
        <p:spPr bwMode="auto">
          <a:xfrm>
            <a:off x="6248400" y="6248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</a:p>
        </p:txBody>
      </p:sp>
      <p:sp>
        <p:nvSpPr>
          <p:cNvPr id="17426" name="Text Box 18"/>
          <p:cNvSpPr txBox="1">
            <a:spLocks noChangeArrowheads="1"/>
          </p:cNvSpPr>
          <p:nvPr/>
        </p:nvSpPr>
        <p:spPr bwMode="auto">
          <a:xfrm>
            <a:off x="6477000" y="5181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</a:t>
            </a:r>
          </a:p>
        </p:txBody>
      </p:sp>
      <p:sp>
        <p:nvSpPr>
          <p:cNvPr id="17427" name="Text Box 19"/>
          <p:cNvSpPr txBox="1">
            <a:spLocks noChangeArrowheads="1"/>
          </p:cNvSpPr>
          <p:nvPr/>
        </p:nvSpPr>
        <p:spPr bwMode="auto">
          <a:xfrm>
            <a:off x="5029200" y="53340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5</a:t>
            </a:r>
            <a:r>
              <a:rPr lang="en-US">
                <a:cs typeface="Arial" charset="0"/>
              </a:rPr>
              <a:t>√3</a:t>
            </a:r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600" b="1" i="1" dirty="0" smtClean="0"/>
              <a:t>Triangles</a:t>
            </a:r>
            <a:r>
              <a:rPr lang="en-US" sz="1600" dirty="0" smtClean="0"/>
              <a:t> (cont’d.)</a:t>
            </a:r>
            <a:endParaRPr lang="en-US" sz="1600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In the isosceles triangle below, are the sides = </a:t>
            </a:r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sz="18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the right triangle, does x =  </a:t>
            </a:r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7239000" y="1600200"/>
            <a:ext cx="1066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/>
              <a:t>3</a:t>
            </a:r>
            <a:r>
              <a:rPr lang="en-US" sz="2400" b="1" dirty="0" smtClean="0">
                <a:cs typeface="Arial" charset="0"/>
              </a:rPr>
              <a:t>√2 ?</a:t>
            </a:r>
            <a:endParaRPr lang="en-US" sz="2400" b="1" dirty="0">
              <a:cs typeface="Arial" charset="0"/>
            </a:endParaRPr>
          </a:p>
        </p:txBody>
      </p:sp>
      <p:sp>
        <p:nvSpPr>
          <p:cNvPr id="18437" name="Text Box 5"/>
          <p:cNvSpPr txBox="1">
            <a:spLocks noChangeArrowheads="1"/>
          </p:cNvSpPr>
          <p:nvPr/>
        </p:nvSpPr>
        <p:spPr bwMode="auto">
          <a:xfrm>
            <a:off x="2209800" y="63246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endParaRPr lang="en-US">
              <a:cs typeface="Arial" charset="0"/>
            </a:endParaRP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800600" y="4114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/>
              <a:t>4</a:t>
            </a:r>
            <a:r>
              <a:rPr lang="en-US" sz="2400" b="1" dirty="0">
                <a:cs typeface="Arial" charset="0"/>
              </a:rPr>
              <a:t>√</a:t>
            </a:r>
            <a:r>
              <a:rPr lang="en-US" sz="2400" b="1" dirty="0" smtClean="0">
                <a:cs typeface="Arial" charset="0"/>
              </a:rPr>
              <a:t>3 ?</a:t>
            </a:r>
            <a:endParaRPr lang="en-US" sz="2400" b="1" dirty="0">
              <a:cs typeface="Arial" charset="0"/>
            </a:endParaRPr>
          </a:p>
        </p:txBody>
      </p:sp>
      <p:sp>
        <p:nvSpPr>
          <p:cNvPr id="18439" name="AutoShape 7"/>
          <p:cNvSpPr>
            <a:spLocks noChangeArrowheads="1"/>
          </p:cNvSpPr>
          <p:nvPr/>
        </p:nvSpPr>
        <p:spPr bwMode="auto">
          <a:xfrm>
            <a:off x="3733800" y="2438400"/>
            <a:ext cx="1143000" cy="9906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0" name="Text Box 8"/>
          <p:cNvSpPr txBox="1">
            <a:spLocks noChangeArrowheads="1"/>
          </p:cNvSpPr>
          <p:nvPr/>
        </p:nvSpPr>
        <p:spPr bwMode="auto">
          <a:xfrm>
            <a:off x="3276600" y="2743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18441" name="Text Box 9"/>
          <p:cNvSpPr txBox="1">
            <a:spLocks noChangeArrowheads="1"/>
          </p:cNvSpPr>
          <p:nvPr/>
        </p:nvSpPr>
        <p:spPr bwMode="auto">
          <a:xfrm>
            <a:off x="4038600" y="3505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18442" name="Text Box 10"/>
          <p:cNvSpPr txBox="1">
            <a:spLocks noChangeArrowheads="1"/>
          </p:cNvSpPr>
          <p:nvPr/>
        </p:nvSpPr>
        <p:spPr bwMode="auto">
          <a:xfrm>
            <a:off x="4343400" y="2590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</a:t>
            </a:r>
          </a:p>
        </p:txBody>
      </p:sp>
      <p:sp>
        <p:nvSpPr>
          <p:cNvPr id="18443" name="AutoShape 11"/>
          <p:cNvSpPr>
            <a:spLocks noChangeArrowheads="1"/>
          </p:cNvSpPr>
          <p:nvPr/>
        </p:nvSpPr>
        <p:spPr bwMode="auto">
          <a:xfrm>
            <a:off x="2209800" y="4648200"/>
            <a:ext cx="990600" cy="16764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8444" name="Text Box 12"/>
          <p:cNvSpPr txBox="1">
            <a:spLocks noChangeArrowheads="1"/>
          </p:cNvSpPr>
          <p:nvPr/>
        </p:nvSpPr>
        <p:spPr bwMode="auto">
          <a:xfrm>
            <a:off x="2819400" y="5105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1752600" y="5181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1800" dirty="0" smtClean="0">
                <a:latin typeface="Impact" pitchFamily="34" charset="0"/>
              </a:rPr>
              <a:t/>
            </a:r>
            <a:br>
              <a:rPr lang="en-US" sz="1800" dirty="0" smtClean="0">
                <a:latin typeface="Impact" pitchFamily="34" charset="0"/>
              </a:rPr>
            </a:br>
            <a:r>
              <a:rPr lang="en-US" sz="4000" dirty="0" smtClean="0">
                <a:latin typeface="Impact" pitchFamily="34" charset="0"/>
              </a:rPr>
              <a:t>Area </a:t>
            </a:r>
            <a:r>
              <a:rPr lang="en-US" sz="4000" dirty="0">
                <a:latin typeface="Impact" pitchFamily="34" charset="0"/>
              </a:rPr>
              <a:t>of a Triangle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8288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dirty="0"/>
              <a:t> </a:t>
            </a:r>
            <a:r>
              <a:rPr lang="en-US" dirty="0" smtClean="0"/>
              <a:t>A = ½ </a:t>
            </a:r>
            <a:r>
              <a:rPr lang="en-US" dirty="0" err="1"/>
              <a:t>bh</a:t>
            </a:r>
            <a:endParaRPr lang="en-US" dirty="0"/>
          </a:p>
          <a:p>
            <a:pPr>
              <a:buFontTx/>
              <a:buNone/>
            </a:pPr>
            <a:endParaRPr lang="en-US" sz="1800" dirty="0"/>
          </a:p>
          <a:p>
            <a:pPr>
              <a:buFontTx/>
              <a:buNone/>
            </a:pPr>
            <a:r>
              <a:rPr lang="en-US" sz="1800" dirty="0" smtClean="0"/>
              <a:t>	</a:t>
            </a:r>
            <a:r>
              <a:rPr lang="en-US" sz="2400" dirty="0" smtClean="0"/>
              <a:t>Height </a:t>
            </a:r>
            <a:r>
              <a:rPr lang="en-US" sz="2400" dirty="0"/>
              <a:t>is measured as the perpendicular distance from the base of the triangle to its highest point.</a:t>
            </a:r>
          </a:p>
        </p:txBody>
      </p:sp>
      <p:sp>
        <p:nvSpPr>
          <p:cNvPr id="19460" name="AutoShape 4"/>
          <p:cNvSpPr>
            <a:spLocks noChangeArrowheads="1"/>
          </p:cNvSpPr>
          <p:nvPr/>
        </p:nvSpPr>
        <p:spPr bwMode="auto">
          <a:xfrm>
            <a:off x="990600" y="4724400"/>
            <a:ext cx="838200" cy="990600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1" name="AutoShape 5"/>
          <p:cNvSpPr>
            <a:spLocks noChangeArrowheads="1"/>
          </p:cNvSpPr>
          <p:nvPr/>
        </p:nvSpPr>
        <p:spPr bwMode="auto">
          <a:xfrm>
            <a:off x="2743200" y="4876800"/>
            <a:ext cx="1905000" cy="7620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9462" name="Line 6"/>
          <p:cNvSpPr>
            <a:spLocks noChangeShapeType="1"/>
          </p:cNvSpPr>
          <p:nvPr/>
        </p:nvSpPr>
        <p:spPr bwMode="auto">
          <a:xfrm>
            <a:off x="5410200" y="5638800"/>
            <a:ext cx="1905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V="1">
            <a:off x="7315200" y="4800600"/>
            <a:ext cx="6858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464" name="Line 8"/>
          <p:cNvSpPr>
            <a:spLocks noChangeShapeType="1"/>
          </p:cNvSpPr>
          <p:nvPr/>
        </p:nvSpPr>
        <p:spPr bwMode="auto">
          <a:xfrm flipH="1">
            <a:off x="5410200" y="4800600"/>
            <a:ext cx="25908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3200" dirty="0" smtClean="0">
                <a:latin typeface="Impact" pitchFamily="34" charset="0"/>
              </a:rPr>
              <a:t>Similar </a:t>
            </a:r>
            <a:r>
              <a:rPr lang="en-US" sz="3200" dirty="0">
                <a:latin typeface="Impact" pitchFamily="34" charset="0"/>
              </a:rPr>
              <a:t>Triangles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Corresponding </a:t>
            </a:r>
            <a:r>
              <a:rPr lang="en-US" sz="2400" dirty="0"/>
              <a:t>angles are congruent</a:t>
            </a:r>
          </a:p>
          <a:p>
            <a:r>
              <a:rPr lang="en-US" sz="2400" dirty="0"/>
              <a:t>Sides </a:t>
            </a:r>
            <a:r>
              <a:rPr lang="en-US" sz="2400" dirty="0" smtClean="0"/>
              <a:t>are proportional</a:t>
            </a:r>
            <a:r>
              <a:rPr lang="en-US" sz="2400" dirty="0"/>
              <a:t>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1066800" y="3886200"/>
            <a:ext cx="1981200" cy="10668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5" name="AutoShape 5"/>
          <p:cNvSpPr>
            <a:spLocks noChangeArrowheads="1"/>
          </p:cNvSpPr>
          <p:nvPr/>
        </p:nvSpPr>
        <p:spPr bwMode="auto">
          <a:xfrm>
            <a:off x="4724400" y="3200400"/>
            <a:ext cx="3276600" cy="18288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609600" y="41910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191000" y="3886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752600" y="3886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</a:p>
        </p:txBody>
      </p:sp>
      <p:sp>
        <p:nvSpPr>
          <p:cNvPr id="20489" name="Text Box 9"/>
          <p:cNvSpPr txBox="1">
            <a:spLocks noChangeArrowheads="1"/>
          </p:cNvSpPr>
          <p:nvPr/>
        </p:nvSpPr>
        <p:spPr bwMode="auto">
          <a:xfrm>
            <a:off x="6096000" y="3581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1600200" y="50292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</a:t>
            </a:r>
            <a:r>
              <a:rPr lang="en-US">
                <a:cs typeface="Arial" charset="0"/>
              </a:rPr>
              <a:t>√3</a:t>
            </a: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5410200" y="5105400"/>
            <a:ext cx="762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r>
              <a:rPr lang="en-US">
                <a:cs typeface="Arial" charset="0"/>
              </a:rPr>
              <a:t>√3</a:t>
            </a: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2209800" y="46482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30</a:t>
            </a:r>
            <a:endParaRPr lang="en-US">
              <a:cs typeface="Arial" charset="0"/>
            </a:endParaRP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4648200" y="33528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60</a:t>
            </a:r>
            <a:endParaRPr lang="en-US">
              <a:cs typeface="Arial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dirty="0" smtClean="0">
                <a:latin typeface="Impact" pitchFamily="34" charset="0"/>
              </a:rPr>
              <a:t>ACT </a:t>
            </a:r>
            <a:r>
              <a:rPr lang="en-US" dirty="0">
                <a:latin typeface="Impact" pitchFamily="34" charset="0"/>
              </a:rPr>
              <a:t>Triangle Problems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057400"/>
            <a:ext cx="8458200" cy="4525963"/>
          </a:xfrm>
        </p:spPr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dirty="0" smtClean="0"/>
              <a:t>Most </a:t>
            </a:r>
            <a:r>
              <a:rPr lang="en-US" dirty="0"/>
              <a:t>of the triangle problems on the ACT combine several of the triangle concepts we just reviewed.  Be flexible, and look for clues as to which concepts are being tested.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600" i="1" dirty="0" smtClean="0">
                <a:latin typeface="Impact" pitchFamily="34" charset="0"/>
              </a:rPr>
              <a:t>ACT Triangle Problems  </a:t>
            </a:r>
            <a:r>
              <a:rPr lang="en-US" sz="1600" i="1" dirty="0" smtClean="0">
                <a:cs typeface="Arabic Transparent" pitchFamily="2" charset="-78"/>
              </a:rPr>
              <a:t>(cont’d.)</a:t>
            </a:r>
            <a:endParaRPr lang="en-US" sz="1600" i="1" dirty="0">
              <a:cs typeface="Arabic Transparent" pitchFamily="2" charset="-78"/>
            </a:endParaRP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In </a:t>
            </a:r>
            <a:r>
              <a:rPr lang="en-US" sz="2400" dirty="0"/>
              <a:t>the figure, </a:t>
            </a:r>
            <a:r>
              <a:rPr lang="en-US" sz="2400" dirty="0" err="1"/>
              <a:t>O,N</a:t>
            </a:r>
            <a:r>
              <a:rPr lang="en-US" sz="2400" dirty="0"/>
              <a:t>, and M are </a:t>
            </a:r>
            <a:r>
              <a:rPr lang="en-US" sz="2400" dirty="0" err="1"/>
              <a:t>colinear</a:t>
            </a:r>
            <a:r>
              <a:rPr lang="en-US" sz="2400" dirty="0"/>
              <a:t>.  If the length of ON and NL are the same, and the measure of &lt;LON is 30 degrees, and &lt;</a:t>
            </a:r>
            <a:r>
              <a:rPr lang="en-US" sz="2400" dirty="0" err="1"/>
              <a:t>LMN</a:t>
            </a:r>
            <a:r>
              <a:rPr lang="en-US" sz="2400" dirty="0"/>
              <a:t> is 40 degrees, what is the measure of &lt; </a:t>
            </a:r>
            <a:r>
              <a:rPr lang="en-US" sz="2400" dirty="0" err="1"/>
              <a:t>NLM</a:t>
            </a:r>
            <a:r>
              <a:rPr lang="en-US" sz="2400" dirty="0"/>
              <a:t>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5105400" y="4343400"/>
            <a:ext cx="8382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>
            <a:off x="5943600" y="62484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4" name="Line 6"/>
          <p:cNvSpPr>
            <a:spLocks noChangeShapeType="1"/>
          </p:cNvSpPr>
          <p:nvPr/>
        </p:nvSpPr>
        <p:spPr bwMode="auto">
          <a:xfrm flipH="1" flipV="1">
            <a:off x="5105400" y="4343400"/>
            <a:ext cx="2514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 flipV="1">
            <a:off x="5943600" y="5105400"/>
            <a:ext cx="228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4800600" y="4114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6096000" y="4724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</a:t>
            </a: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7620000" y="6019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6934200" y="59436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5257800" y="4572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30</a:t>
            </a:r>
            <a:r>
              <a:rPr lang="en-US">
                <a:cs typeface="Arial" charset="0"/>
              </a:rPr>
              <a:t>°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884238"/>
          </a:xfrm>
        </p:spPr>
        <p:txBody>
          <a:bodyPr/>
          <a:lstStyle/>
          <a:p>
            <a:pPr algn="l"/>
            <a:r>
              <a:rPr lang="en-US" sz="1600" i="1" dirty="0" smtClean="0">
                <a:latin typeface="Impact" pitchFamily="34" charset="0"/>
              </a:rPr>
              <a:t>ACT Triangle Problems  </a:t>
            </a:r>
            <a:r>
              <a:rPr lang="en-US" sz="1600" i="1" dirty="0" smtClean="0">
                <a:cs typeface="Arabic Transparent" pitchFamily="2" charset="-78"/>
              </a:rPr>
              <a:t>(cont’d.)</a:t>
            </a:r>
            <a:endParaRPr lang="en-US" sz="16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Square </a:t>
            </a:r>
            <a:r>
              <a:rPr lang="en-US" sz="2400" dirty="0"/>
              <a:t>ABCD is attached to </a:t>
            </a:r>
            <a:r>
              <a:rPr lang="en-US" sz="2400" dirty="0" err="1"/>
              <a:t>triangleADE</a:t>
            </a:r>
            <a:r>
              <a:rPr lang="en-US" sz="2400" dirty="0"/>
              <a:t>. If &lt;</a:t>
            </a:r>
            <a:r>
              <a:rPr lang="en-US" sz="2400" dirty="0" err="1"/>
              <a:t>EAD</a:t>
            </a:r>
            <a:r>
              <a:rPr lang="en-US" sz="2400" dirty="0"/>
              <a:t> is 30 degrees, and segment AE = 4</a:t>
            </a:r>
            <a:r>
              <a:rPr lang="en-US" sz="2400" dirty="0">
                <a:cs typeface="Arial" charset="0"/>
              </a:rPr>
              <a:t>√3, then what is the area of square </a:t>
            </a:r>
            <a:r>
              <a:rPr lang="en-US" sz="2400" dirty="0" err="1">
                <a:cs typeface="Arial" charset="0"/>
              </a:rPr>
              <a:t>ABCD</a:t>
            </a:r>
            <a:r>
              <a:rPr lang="en-US" sz="2400" dirty="0">
                <a:cs typeface="Arial" charset="0"/>
              </a:rPr>
              <a:t>?</a:t>
            </a:r>
          </a:p>
          <a:p>
            <a:endParaRPr lang="en-US" dirty="0">
              <a:cs typeface="Arial" charset="0"/>
            </a:endParaRPr>
          </a:p>
          <a:p>
            <a:endParaRPr lang="en-US" dirty="0">
              <a:cs typeface="Arial" charset="0"/>
            </a:endParaRPr>
          </a:p>
        </p:txBody>
      </p:sp>
      <p:graphicFrame>
        <p:nvGraphicFramePr>
          <p:cNvPr id="23556" name="Object 4"/>
          <p:cNvGraphicFramePr>
            <a:graphicFrameLocks noChangeAspect="1"/>
          </p:cNvGraphicFramePr>
          <p:nvPr/>
        </p:nvGraphicFramePr>
        <p:xfrm>
          <a:off x="4514850" y="3321050"/>
          <a:ext cx="114300" cy="215900"/>
        </p:xfrm>
        <a:graphic>
          <a:graphicData uri="http://schemas.openxmlformats.org/presentationml/2006/ole">
            <p:oleObj spid="_x0000_s23556" name="Equation" r:id="rId3" imgW="114120" imgH="215640" progId="Equation.3">
              <p:embed/>
            </p:oleObj>
          </a:graphicData>
        </a:graphic>
      </p:graphicFrame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1371600" y="4343400"/>
            <a:ext cx="1066800" cy="1676400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8" name="Rectangle 6"/>
          <p:cNvSpPr>
            <a:spLocks noChangeArrowheads="1"/>
          </p:cNvSpPr>
          <p:nvPr/>
        </p:nvSpPr>
        <p:spPr bwMode="auto">
          <a:xfrm rot="-1948608">
            <a:off x="1736725" y="3714750"/>
            <a:ext cx="1828800" cy="198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3559" name="Text Box 7"/>
          <p:cNvSpPr txBox="1">
            <a:spLocks noChangeArrowheads="1"/>
          </p:cNvSpPr>
          <p:nvPr/>
        </p:nvSpPr>
        <p:spPr bwMode="auto">
          <a:xfrm>
            <a:off x="685800" y="5105400"/>
            <a:ext cx="609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</a:t>
            </a:r>
            <a:r>
              <a:rPr lang="en-US">
                <a:cs typeface="Arial" charset="0"/>
              </a:rPr>
              <a:t>√3</a:t>
            </a:r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1143000" y="3962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048000" y="32004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886200" y="4800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2362200" y="59436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1066800" y="6019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1295400" y="47244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30</a:t>
            </a:r>
          </a:p>
        </p:txBody>
      </p:sp>
      <p:sp>
        <p:nvSpPr>
          <p:cNvPr id="23566" name="Rectangle 14"/>
          <p:cNvSpPr>
            <a:spLocks noChangeArrowheads="1"/>
          </p:cNvSpPr>
          <p:nvPr/>
        </p:nvSpPr>
        <p:spPr bwMode="auto">
          <a:xfrm>
            <a:off x="1371600" y="5867400"/>
            <a:ext cx="152400" cy="152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dirty="0" smtClean="0">
                <a:latin typeface="Impact" pitchFamily="34" charset="0"/>
              </a:rPr>
              <a:t>It’s all </a:t>
            </a:r>
            <a:r>
              <a:rPr lang="en-US" dirty="0">
                <a:latin typeface="Impact" pitchFamily="34" charset="0"/>
              </a:rPr>
              <a:t>a matter of degree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3992563"/>
          </a:xfrm>
        </p:spPr>
        <p:txBody>
          <a:bodyPr/>
          <a:lstStyle/>
          <a:p>
            <a:r>
              <a:rPr lang="en-US" sz="2800" dirty="0"/>
              <a:t>Degrees in a circle - 			     </a:t>
            </a:r>
            <a:r>
              <a:rPr lang="en-US" sz="2800" dirty="0" smtClean="0"/>
              <a:t>360</a:t>
            </a:r>
            <a:endParaRPr lang="en-US" sz="2800" dirty="0"/>
          </a:p>
          <a:p>
            <a:r>
              <a:rPr lang="en-US" sz="2800" dirty="0"/>
              <a:t>Degrees in a line  -  			     180</a:t>
            </a:r>
          </a:p>
          <a:p>
            <a:r>
              <a:rPr lang="en-US" sz="2800" dirty="0"/>
              <a:t>Degrees in a right angle –    	</a:t>
            </a:r>
            <a:r>
              <a:rPr lang="en-US" sz="2800" dirty="0" smtClean="0"/>
              <a:t>       </a:t>
            </a:r>
            <a:r>
              <a:rPr lang="en-US" sz="2800" dirty="0"/>
              <a:t>90</a:t>
            </a:r>
          </a:p>
          <a:p>
            <a:r>
              <a:rPr lang="en-US" sz="2800" dirty="0"/>
              <a:t>Degrees in a triangle – 		 </a:t>
            </a:r>
            <a:r>
              <a:rPr lang="en-US" sz="2800" dirty="0" smtClean="0"/>
              <a:t>    180</a:t>
            </a:r>
            <a:endParaRPr lang="en-US" sz="2800" dirty="0"/>
          </a:p>
          <a:p>
            <a:r>
              <a:rPr lang="en-US" sz="2800" dirty="0"/>
              <a:t>Degrees in a quadrilateral - 	</a:t>
            </a:r>
            <a:r>
              <a:rPr lang="en-US" sz="2800" dirty="0" smtClean="0"/>
              <a:t>     360</a:t>
            </a:r>
            <a:endParaRPr 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229600" cy="1143000"/>
          </a:xfrm>
        </p:spPr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4000" dirty="0" smtClean="0">
                <a:latin typeface="Impact" pitchFamily="34" charset="0"/>
              </a:rPr>
              <a:t>4 </a:t>
            </a:r>
            <a:r>
              <a:rPr lang="en-US" sz="4000" dirty="0">
                <a:latin typeface="Impact" pitchFamily="34" charset="0"/>
              </a:rPr>
              <a:t>sided figures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dirty="0" smtClean="0"/>
              <a:t>Area</a:t>
            </a:r>
            <a:r>
              <a:rPr lang="en-US" dirty="0"/>
              <a:t>, perimeter, sum of angles</a:t>
            </a:r>
          </a:p>
          <a:p>
            <a:r>
              <a:rPr lang="en-US" dirty="0"/>
              <a:t>Rectangle</a:t>
            </a:r>
          </a:p>
          <a:p>
            <a:r>
              <a:rPr lang="en-US" dirty="0"/>
              <a:t>Square</a:t>
            </a:r>
          </a:p>
          <a:p>
            <a:r>
              <a:rPr lang="en-US" dirty="0"/>
              <a:t>Parallelogram</a:t>
            </a:r>
          </a:p>
          <a:p>
            <a:r>
              <a:rPr lang="en-US" dirty="0"/>
              <a:t>Trapezoid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4000" dirty="0" smtClean="0">
                <a:latin typeface="Impact" pitchFamily="34" charset="0"/>
              </a:rPr>
              <a:t>Circles</a:t>
            </a:r>
            <a:endParaRPr lang="en-US" sz="4000" dirty="0">
              <a:latin typeface="Impact" pitchFamily="34" charset="0"/>
            </a:endParaRP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Radius</a:t>
            </a:r>
            <a:endParaRPr lang="en-US" sz="2800" dirty="0"/>
          </a:p>
          <a:p>
            <a:r>
              <a:rPr lang="en-US" sz="2800" dirty="0"/>
              <a:t>Diameter</a:t>
            </a:r>
          </a:p>
          <a:p>
            <a:r>
              <a:rPr lang="en-US" sz="2800" dirty="0"/>
              <a:t>Chord</a:t>
            </a:r>
          </a:p>
          <a:p>
            <a:r>
              <a:rPr lang="en-US" sz="2800" dirty="0"/>
              <a:t>Area</a:t>
            </a:r>
          </a:p>
          <a:p>
            <a:r>
              <a:rPr lang="en-US" sz="2800" dirty="0"/>
              <a:t>Circumference</a:t>
            </a:r>
          </a:p>
          <a:p>
            <a:r>
              <a:rPr lang="en-US" sz="2800" dirty="0"/>
              <a:t>Tangent line</a:t>
            </a:r>
          </a:p>
          <a:p>
            <a:endParaRPr lang="en-US" sz="2800" dirty="0"/>
          </a:p>
          <a:p>
            <a:r>
              <a:rPr lang="en-US" sz="2800" dirty="0"/>
              <a:t>If area of a circle is 16 sq. meters, what’s the radius in meters?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1600" b="1" i="1" dirty="0" smtClean="0"/>
              <a:t>Circles </a:t>
            </a:r>
            <a:r>
              <a:rPr lang="en-US" sz="1600" dirty="0" smtClean="0"/>
              <a:t>(cont’d.)</a:t>
            </a:r>
            <a:endParaRPr lang="en-US" sz="1600" dirty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800" dirty="0" smtClean="0"/>
              <a:t>In </a:t>
            </a:r>
            <a:r>
              <a:rPr lang="en-US" sz="2800" dirty="0"/>
              <a:t>the figure, the circle with center O is inscribed inside a square.  If a side of the square measures 8 units, what is the area of the shaded region?</a:t>
            </a:r>
          </a:p>
          <a:p>
            <a:pPr>
              <a:buNone/>
            </a:pPr>
            <a:endParaRPr lang="en-US" sz="2000" dirty="0" smtClean="0"/>
          </a:p>
          <a:p>
            <a:pPr>
              <a:buNone/>
            </a:pPr>
            <a:r>
              <a:rPr lang="en-US" sz="2000" dirty="0" smtClean="0"/>
              <a:t>F</a:t>
            </a:r>
            <a:r>
              <a:rPr lang="en-US" sz="2000" dirty="0"/>
              <a:t>.  8-16</a:t>
            </a:r>
            <a:r>
              <a:rPr lang="ru-RU" sz="2000" dirty="0">
                <a:cs typeface="Arial" charset="0"/>
              </a:rPr>
              <a:t>л</a:t>
            </a:r>
            <a:endParaRPr lang="en-US" sz="2000" dirty="0">
              <a:cs typeface="Arial" charset="0"/>
            </a:endParaRPr>
          </a:p>
          <a:p>
            <a:pPr>
              <a:buNone/>
            </a:pPr>
            <a:r>
              <a:rPr lang="en-US" sz="2000" dirty="0">
                <a:cs typeface="Arial" charset="0"/>
              </a:rPr>
              <a:t>G.  8 </a:t>
            </a:r>
            <a:r>
              <a:rPr lang="ru-RU" sz="2000" dirty="0">
                <a:cs typeface="Arial" charset="0"/>
              </a:rPr>
              <a:t>л</a:t>
            </a:r>
            <a:endParaRPr lang="en-US" sz="2000" dirty="0">
              <a:cs typeface="Arial" charset="0"/>
            </a:endParaRPr>
          </a:p>
          <a:p>
            <a:pPr>
              <a:buNone/>
            </a:pPr>
            <a:r>
              <a:rPr lang="en-US" sz="2000" dirty="0">
                <a:cs typeface="Arial" charset="0"/>
              </a:rPr>
              <a:t>H.  16 </a:t>
            </a:r>
            <a:r>
              <a:rPr lang="ru-RU" sz="2000" dirty="0">
                <a:cs typeface="Arial" charset="0"/>
              </a:rPr>
              <a:t>л</a:t>
            </a:r>
            <a:endParaRPr lang="en-US" sz="2000" dirty="0">
              <a:cs typeface="Arial" charset="0"/>
            </a:endParaRPr>
          </a:p>
          <a:p>
            <a:pPr>
              <a:buNone/>
            </a:pPr>
            <a:r>
              <a:rPr lang="en-US" sz="2000" dirty="0">
                <a:cs typeface="Arial" charset="0"/>
              </a:rPr>
              <a:t>J. 64 </a:t>
            </a:r>
            <a:r>
              <a:rPr lang="ru-RU" sz="2000" dirty="0">
                <a:cs typeface="Arial" charset="0"/>
              </a:rPr>
              <a:t>л</a:t>
            </a:r>
            <a:endParaRPr lang="en-US" sz="2000" dirty="0">
              <a:cs typeface="Arial" charset="0"/>
            </a:endParaRPr>
          </a:p>
          <a:p>
            <a:pPr>
              <a:buNone/>
            </a:pPr>
            <a:r>
              <a:rPr lang="en-US" sz="2000" dirty="0">
                <a:cs typeface="Arial" charset="0"/>
              </a:rPr>
              <a:t>K. 64 - 16 </a:t>
            </a:r>
            <a:r>
              <a:rPr lang="ru-RU" sz="2000" dirty="0">
                <a:cs typeface="Arial" charset="0"/>
              </a:rPr>
              <a:t>л</a:t>
            </a: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4419600" y="4114800"/>
            <a:ext cx="19812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629" name="Oval 5"/>
          <p:cNvSpPr>
            <a:spLocks noChangeArrowheads="1"/>
          </p:cNvSpPr>
          <p:nvPr/>
        </p:nvSpPr>
        <p:spPr bwMode="auto">
          <a:xfrm>
            <a:off x="4419600" y="4114800"/>
            <a:ext cx="1981200" cy="18288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/>
          <a:lstStyle/>
          <a:p>
            <a:r>
              <a:rPr lang="en-US" sz="4000" dirty="0">
                <a:latin typeface="Impact" pitchFamily="34" charset="0"/>
              </a:rPr>
              <a:t>To Scale or Not to Scale?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133600"/>
            <a:ext cx="8229600" cy="4191000"/>
          </a:xfrm>
        </p:spPr>
        <p:txBody>
          <a:bodyPr/>
          <a:lstStyle/>
          <a:p>
            <a:r>
              <a:rPr lang="en-US" dirty="0"/>
              <a:t>That is the question.  In the instructions for the ACT, the test writers say that the diagrams are “NOT” necessarily drawn to scale.</a:t>
            </a:r>
          </a:p>
          <a:p>
            <a:endParaRPr lang="en-US" dirty="0"/>
          </a:p>
          <a:p>
            <a:r>
              <a:rPr lang="en-US" dirty="0"/>
              <a:t>Not one test has ever had a diagram not drawn to scale.  So use this fact to help you on the test.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000" dirty="0" smtClean="0"/>
              <a:t>Example 1</a:t>
            </a:r>
            <a:endParaRPr lang="en-US" sz="2000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/>
              <a:t>How big is the angle</a:t>
            </a:r>
            <a:r>
              <a:rPr lang="en-US" sz="2000" dirty="0" smtClean="0"/>
              <a:t>? </a:t>
            </a:r>
            <a:endParaRPr lang="en-US" sz="20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 smtClean="0"/>
          </a:p>
          <a:p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r>
              <a:rPr lang="en-US" sz="2400" dirty="0" smtClean="0"/>
              <a:t>Obviously</a:t>
            </a:r>
            <a:r>
              <a:rPr lang="en-US" sz="2400" dirty="0"/>
              <a:t>, you don’t know exactly how big this angle is, but it’s easy to compare it with an angle you do know.  Estimate.</a:t>
            </a:r>
          </a:p>
        </p:txBody>
      </p:sp>
      <p:sp>
        <p:nvSpPr>
          <p:cNvPr id="5124" name="Line 4"/>
          <p:cNvSpPr>
            <a:spLocks noChangeShapeType="1"/>
          </p:cNvSpPr>
          <p:nvPr/>
        </p:nvSpPr>
        <p:spPr bwMode="auto">
          <a:xfrm flipV="1">
            <a:off x="1905000" y="2133600"/>
            <a:ext cx="304800" cy="1981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125" name="Line 5"/>
          <p:cNvSpPr>
            <a:spLocks noChangeShapeType="1"/>
          </p:cNvSpPr>
          <p:nvPr/>
        </p:nvSpPr>
        <p:spPr bwMode="auto">
          <a:xfrm>
            <a:off x="1905000" y="4114800"/>
            <a:ext cx="243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400" dirty="0" smtClean="0"/>
              <a:t>Example 2</a:t>
            </a:r>
            <a:endParaRPr lang="en-US" sz="2400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371600"/>
            <a:ext cx="8305800" cy="5745163"/>
          </a:xfrm>
        </p:spPr>
        <p:txBody>
          <a:bodyPr/>
          <a:lstStyle/>
          <a:p>
            <a:r>
              <a:rPr lang="en-US" sz="1800" dirty="0" smtClean="0"/>
              <a:t>In </a:t>
            </a:r>
            <a:r>
              <a:rPr lang="en-US" sz="1800" dirty="0"/>
              <a:t>the figure, O,N, and M are collinear.  If  the lengths of ON and NL are the same, and the measure of angle LON is 30 and the measure of </a:t>
            </a:r>
            <a:r>
              <a:rPr lang="en-US" sz="1800" dirty="0" err="1"/>
              <a:t>LMN</a:t>
            </a:r>
            <a:r>
              <a:rPr lang="en-US" sz="1800" dirty="0"/>
              <a:t> is 40, What is the measure of angle </a:t>
            </a:r>
            <a:r>
              <a:rPr lang="en-US" sz="1800" dirty="0" err="1"/>
              <a:t>NLM</a:t>
            </a:r>
            <a:r>
              <a:rPr lang="en-US" sz="1800" dirty="0"/>
              <a:t>?</a:t>
            </a:r>
          </a:p>
          <a:p>
            <a:endParaRPr lang="en-US" sz="1800" dirty="0"/>
          </a:p>
          <a:p>
            <a:endParaRPr lang="en-US" sz="1800" dirty="0"/>
          </a:p>
        </p:txBody>
      </p:sp>
      <p:sp>
        <p:nvSpPr>
          <p:cNvPr id="6148" name="Line 4"/>
          <p:cNvSpPr>
            <a:spLocks noChangeShapeType="1"/>
          </p:cNvSpPr>
          <p:nvPr/>
        </p:nvSpPr>
        <p:spPr bwMode="auto">
          <a:xfrm>
            <a:off x="2362200" y="3352800"/>
            <a:ext cx="8382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49" name="Line 5"/>
          <p:cNvSpPr>
            <a:spLocks noChangeShapeType="1"/>
          </p:cNvSpPr>
          <p:nvPr/>
        </p:nvSpPr>
        <p:spPr bwMode="auto">
          <a:xfrm>
            <a:off x="3200400" y="5257800"/>
            <a:ext cx="1676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 flipH="1" flipV="1">
            <a:off x="2362200" y="3352800"/>
            <a:ext cx="2514600" cy="1905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3200400" y="4114800"/>
            <a:ext cx="228600" cy="1143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2057400" y="3124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O</a:t>
            </a:r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352800" y="37338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N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876800" y="5029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M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895600" y="5181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L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4191000" y="49530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40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2514600" y="3581400"/>
            <a:ext cx="68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30</a:t>
            </a:r>
            <a:r>
              <a:rPr lang="en-US">
                <a:cs typeface="Arial" charset="0"/>
              </a:rPr>
              <a:t>°</a:t>
            </a:r>
          </a:p>
        </p:txBody>
      </p:sp>
      <p:sp>
        <p:nvSpPr>
          <p:cNvPr id="6158" name="Text Box 14"/>
          <p:cNvSpPr txBox="1">
            <a:spLocks noChangeArrowheads="1"/>
          </p:cNvSpPr>
          <p:nvPr/>
        </p:nvSpPr>
        <p:spPr bwMode="auto">
          <a:xfrm>
            <a:off x="5791200" y="2819400"/>
            <a:ext cx="1676400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A.    40</a:t>
            </a:r>
          </a:p>
          <a:p>
            <a:pPr>
              <a:spcBef>
                <a:spcPct val="50000"/>
              </a:spcBef>
            </a:pPr>
            <a:r>
              <a:rPr lang="en-US"/>
              <a:t>B     80</a:t>
            </a:r>
          </a:p>
          <a:p>
            <a:pPr>
              <a:spcBef>
                <a:spcPct val="50000"/>
              </a:spcBef>
            </a:pPr>
            <a:r>
              <a:rPr lang="en-US"/>
              <a:t>C     90</a:t>
            </a:r>
          </a:p>
          <a:p>
            <a:pPr>
              <a:spcBef>
                <a:spcPct val="50000"/>
              </a:spcBef>
            </a:pPr>
            <a:r>
              <a:rPr lang="en-US"/>
              <a:t>D    120</a:t>
            </a:r>
          </a:p>
          <a:p>
            <a:pPr>
              <a:spcBef>
                <a:spcPct val="50000"/>
              </a:spcBef>
            </a:pPr>
            <a:r>
              <a:rPr lang="en-US"/>
              <a:t>E    150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400" dirty="0" smtClean="0">
                <a:latin typeface="Impact" pitchFamily="34" charset="0"/>
              </a:rPr>
              <a:t>Let’s </a:t>
            </a:r>
            <a:r>
              <a:rPr lang="en-US" sz="2400" dirty="0">
                <a:latin typeface="Impact" pitchFamily="34" charset="0"/>
              </a:rPr>
              <a:t>Do It Again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800" dirty="0"/>
              <a:t>In the figure, if AB = 27, CD = 20, and the area of triangle ADC = 240, what is the area of the polygon </a:t>
            </a:r>
            <a:r>
              <a:rPr lang="en-US" sz="1800" dirty="0" err="1"/>
              <a:t>ABCD</a:t>
            </a:r>
            <a:r>
              <a:rPr lang="en-US" sz="1800" dirty="0"/>
              <a:t>?</a:t>
            </a:r>
          </a:p>
          <a:p>
            <a:r>
              <a:rPr lang="en-US" sz="1800" dirty="0"/>
              <a:t>F.    420</a:t>
            </a:r>
          </a:p>
          <a:p>
            <a:r>
              <a:rPr lang="en-US" sz="1800" dirty="0"/>
              <a:t>G.   480</a:t>
            </a:r>
          </a:p>
          <a:p>
            <a:r>
              <a:rPr lang="en-US" sz="1800" dirty="0"/>
              <a:t>H.   540</a:t>
            </a:r>
          </a:p>
          <a:p>
            <a:r>
              <a:rPr lang="en-US" sz="1800" dirty="0"/>
              <a:t>J.    564</a:t>
            </a:r>
          </a:p>
          <a:p>
            <a:r>
              <a:rPr lang="en-US" sz="1800" dirty="0"/>
              <a:t>K   1,128</a:t>
            </a:r>
          </a:p>
        </p:txBody>
      </p:sp>
      <p:sp>
        <p:nvSpPr>
          <p:cNvPr id="7172" name="Line 4"/>
          <p:cNvSpPr>
            <a:spLocks noChangeShapeType="1"/>
          </p:cNvSpPr>
          <p:nvPr/>
        </p:nvSpPr>
        <p:spPr bwMode="auto">
          <a:xfrm>
            <a:off x="3886200" y="3581400"/>
            <a:ext cx="0" cy="2209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3" name="Line 5"/>
          <p:cNvSpPr>
            <a:spLocks noChangeShapeType="1"/>
          </p:cNvSpPr>
          <p:nvPr/>
        </p:nvSpPr>
        <p:spPr bwMode="auto">
          <a:xfrm>
            <a:off x="3886200" y="5791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4" name="Line 6"/>
          <p:cNvSpPr>
            <a:spLocks noChangeShapeType="1"/>
          </p:cNvSpPr>
          <p:nvPr/>
        </p:nvSpPr>
        <p:spPr bwMode="auto">
          <a:xfrm flipV="1">
            <a:off x="5867400" y="42672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 flipH="1" flipV="1">
            <a:off x="3886200" y="3581400"/>
            <a:ext cx="1981200" cy="68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6019800" y="48006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20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3429000" y="4343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27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3505200" y="5638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5943600" y="5638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3505200" y="3352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59436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 flipV="1">
            <a:off x="3886200" y="4267200"/>
            <a:ext cx="1981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808038"/>
          </a:xfrm>
        </p:spPr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4000" dirty="0" smtClean="0">
                <a:latin typeface="Impact" pitchFamily="34" charset="0"/>
              </a:rPr>
              <a:t>Angles </a:t>
            </a:r>
            <a:r>
              <a:rPr lang="en-US" sz="4000" dirty="0">
                <a:latin typeface="Impact" pitchFamily="34" charset="0"/>
              </a:rPr>
              <a:t>and Lines Review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sz="1800" dirty="0" smtClean="0"/>
          </a:p>
          <a:p>
            <a:endParaRPr lang="en-US" sz="1800" dirty="0" smtClean="0"/>
          </a:p>
          <a:p>
            <a:r>
              <a:rPr lang="en-US" sz="2800" dirty="0" smtClean="0"/>
              <a:t>Line</a:t>
            </a:r>
            <a:endParaRPr lang="en-US" sz="2800" dirty="0"/>
          </a:p>
          <a:p>
            <a:r>
              <a:rPr lang="en-US" sz="2800" dirty="0"/>
              <a:t>Collinear</a:t>
            </a:r>
          </a:p>
          <a:p>
            <a:r>
              <a:rPr lang="en-US" sz="2800" dirty="0"/>
              <a:t>Line Segment</a:t>
            </a:r>
          </a:p>
          <a:p>
            <a:r>
              <a:rPr lang="en-US" sz="2800" dirty="0"/>
              <a:t>Supplementary</a:t>
            </a:r>
          </a:p>
          <a:p>
            <a:r>
              <a:rPr lang="en-US" sz="2800" dirty="0"/>
              <a:t>Complementary</a:t>
            </a:r>
          </a:p>
          <a:p>
            <a:r>
              <a:rPr lang="en-US" sz="2800" dirty="0"/>
              <a:t>Perpendicular</a:t>
            </a:r>
          </a:p>
          <a:p>
            <a:r>
              <a:rPr lang="en-US" sz="2800" dirty="0"/>
              <a:t>Parallel</a:t>
            </a:r>
          </a:p>
          <a:p>
            <a:endParaRPr lang="en-US" dirty="0"/>
          </a:p>
        </p:txBody>
      </p:sp>
      <p:sp>
        <p:nvSpPr>
          <p:cNvPr id="10244" name="Line 4"/>
          <p:cNvSpPr>
            <a:spLocks noChangeShapeType="1"/>
          </p:cNvSpPr>
          <p:nvPr/>
        </p:nvSpPr>
        <p:spPr bwMode="auto">
          <a:xfrm>
            <a:off x="3581400" y="2362200"/>
            <a:ext cx="480060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3810000" y="1905000"/>
            <a:ext cx="4495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    A		B  		C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33400"/>
            <a:ext cx="8229600" cy="944562"/>
          </a:xfrm>
        </p:spPr>
        <p:txBody>
          <a:bodyPr/>
          <a:lstStyle/>
          <a:p>
            <a:r>
              <a:rPr lang="en-US" dirty="0" smtClean="0"/>
              <a:t>Angles Review</a:t>
            </a:r>
            <a:endParaRPr lang="en-US" dirty="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4724400"/>
          </a:xfrm>
        </p:spPr>
        <p:txBody>
          <a:bodyPr/>
          <a:lstStyle/>
          <a:p>
            <a:r>
              <a:rPr lang="en-US" sz="1800" dirty="0"/>
              <a:t>Name </a:t>
            </a:r>
            <a:r>
              <a:rPr lang="en-US" sz="1800" dirty="0" smtClean="0"/>
              <a:t>the supplementary </a:t>
            </a:r>
            <a:r>
              <a:rPr lang="en-US" sz="1800" dirty="0"/>
              <a:t>and vertical angles</a:t>
            </a:r>
          </a:p>
        </p:txBody>
      </p:sp>
      <p:sp>
        <p:nvSpPr>
          <p:cNvPr id="12293" name="Line 5"/>
          <p:cNvSpPr>
            <a:spLocks noChangeShapeType="1"/>
          </p:cNvSpPr>
          <p:nvPr/>
        </p:nvSpPr>
        <p:spPr bwMode="auto">
          <a:xfrm flipV="1">
            <a:off x="2209800" y="2514600"/>
            <a:ext cx="251460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4" name="Line 6"/>
          <p:cNvSpPr>
            <a:spLocks noChangeShapeType="1"/>
          </p:cNvSpPr>
          <p:nvPr/>
        </p:nvSpPr>
        <p:spPr bwMode="auto">
          <a:xfrm>
            <a:off x="2286000" y="2514600"/>
            <a:ext cx="2286000" cy="3429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2895600" y="4038600"/>
            <a:ext cx="533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3200400" y="35052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3657600" y="41148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3276600" y="45720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12300" name="Line 12"/>
          <p:cNvSpPr>
            <a:spLocks noChangeShapeType="1"/>
          </p:cNvSpPr>
          <p:nvPr/>
        </p:nvSpPr>
        <p:spPr bwMode="auto">
          <a:xfrm>
            <a:off x="6019800" y="3962400"/>
            <a:ext cx="2133600" cy="914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 flipV="1">
            <a:off x="6096000" y="3810000"/>
            <a:ext cx="198120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6858000" y="39624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100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6858000" y="4572000"/>
            <a:ext cx="914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100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6629400" y="4343400"/>
            <a:ext cx="4572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7467600" y="4267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y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609600" y="5867400"/>
            <a:ext cx="4953000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dirty="0" smtClean="0"/>
          </a:p>
          <a:p>
            <a:pPr>
              <a:spcBef>
                <a:spcPct val="50000"/>
              </a:spcBef>
            </a:pPr>
            <a:r>
              <a:rPr lang="en-US" dirty="0" smtClean="0"/>
              <a:t>What </a:t>
            </a:r>
            <a:r>
              <a:rPr lang="en-US" dirty="0"/>
              <a:t>do all 4 angles add up to?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944562"/>
          </a:xfrm>
        </p:spPr>
        <p:txBody>
          <a:bodyPr/>
          <a:lstStyle/>
          <a:p>
            <a:pPr algn="l"/>
            <a:r>
              <a:rPr lang="en-US" sz="1600" b="1" i="1" dirty="0" smtClean="0"/>
              <a:t>Angles Review</a:t>
            </a:r>
            <a:r>
              <a:rPr lang="en-US" sz="1600" dirty="0" smtClean="0"/>
              <a:t> (cont’d.)</a:t>
            </a:r>
            <a:endParaRPr lang="en-US" sz="1600" dirty="0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1905000" y="26670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7" name="Line 5"/>
          <p:cNvSpPr>
            <a:spLocks noChangeShapeType="1"/>
          </p:cNvSpPr>
          <p:nvPr/>
        </p:nvSpPr>
        <p:spPr bwMode="auto">
          <a:xfrm>
            <a:off x="1981200" y="3886200"/>
            <a:ext cx="4038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8" name="Line 6"/>
          <p:cNvSpPr>
            <a:spLocks noChangeShapeType="1"/>
          </p:cNvSpPr>
          <p:nvPr/>
        </p:nvSpPr>
        <p:spPr bwMode="auto">
          <a:xfrm flipH="1">
            <a:off x="3505200" y="2209800"/>
            <a:ext cx="762000" cy="297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810000" y="2286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A</a:t>
            </a:r>
          </a:p>
        </p:txBody>
      </p:sp>
      <p:sp>
        <p:nvSpPr>
          <p:cNvPr id="13320" name="Text Box 8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50000"/>
              </a:spcBef>
              <a:buFontTx/>
              <a:buNone/>
            </a:pPr>
            <a:r>
              <a:rPr lang="en-US" sz="1800" dirty="0" smtClean="0"/>
              <a:t>If </a:t>
            </a:r>
            <a:r>
              <a:rPr lang="en-US" sz="1800" dirty="0"/>
              <a:t>angle A = 110, what’s the measure of the others?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4191000" y="2286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B</a:t>
            </a:r>
          </a:p>
        </p:txBody>
      </p:sp>
      <p:sp>
        <p:nvSpPr>
          <p:cNvPr id="13322" name="Text Box 10"/>
          <p:cNvSpPr txBox="1">
            <a:spLocks noChangeArrowheads="1"/>
          </p:cNvSpPr>
          <p:nvPr/>
        </p:nvSpPr>
        <p:spPr bwMode="auto">
          <a:xfrm>
            <a:off x="4114800" y="2667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C</a:t>
            </a:r>
          </a:p>
        </p:txBody>
      </p:sp>
      <p:sp>
        <p:nvSpPr>
          <p:cNvPr id="13323" name="Text Box 11"/>
          <p:cNvSpPr txBox="1">
            <a:spLocks noChangeArrowheads="1"/>
          </p:cNvSpPr>
          <p:nvPr/>
        </p:nvSpPr>
        <p:spPr bwMode="auto">
          <a:xfrm>
            <a:off x="3733800" y="26670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D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3810000" y="3886200"/>
            <a:ext cx="381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G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3886200" y="3505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F</a:t>
            </a:r>
          </a:p>
        </p:txBody>
      </p:sp>
      <p:sp>
        <p:nvSpPr>
          <p:cNvPr id="13326" name="Text Box 14"/>
          <p:cNvSpPr txBox="1">
            <a:spLocks noChangeArrowheads="1"/>
          </p:cNvSpPr>
          <p:nvPr/>
        </p:nvSpPr>
        <p:spPr bwMode="auto">
          <a:xfrm>
            <a:off x="3429000" y="3505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E</a:t>
            </a:r>
          </a:p>
        </p:txBody>
      </p:sp>
      <p:sp>
        <p:nvSpPr>
          <p:cNvPr id="13327" name="Text Box 15"/>
          <p:cNvSpPr txBox="1">
            <a:spLocks noChangeArrowheads="1"/>
          </p:cNvSpPr>
          <p:nvPr/>
        </p:nvSpPr>
        <p:spPr bwMode="auto">
          <a:xfrm>
            <a:off x="3352800" y="3886200"/>
            <a:ext cx="304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H</a:t>
            </a: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698</Words>
  <Application>Microsoft Office PowerPoint</Application>
  <PresentationFormat>On-screen Show (4:3)</PresentationFormat>
  <Paragraphs>213</Paragraphs>
  <Slides>22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Default Design</vt:lpstr>
      <vt:lpstr>Equation</vt:lpstr>
      <vt:lpstr>Plane Geometry</vt:lpstr>
      <vt:lpstr>It’s all a matter of degree</vt:lpstr>
      <vt:lpstr>To Scale or Not to Scale?</vt:lpstr>
      <vt:lpstr>Example 1</vt:lpstr>
      <vt:lpstr>Example 2</vt:lpstr>
      <vt:lpstr> Let’s Do It Again</vt:lpstr>
      <vt:lpstr> Angles and Lines Review</vt:lpstr>
      <vt:lpstr>Angles Review</vt:lpstr>
      <vt:lpstr>Angles Review (cont’d.)</vt:lpstr>
      <vt:lpstr> TRIANGLES</vt:lpstr>
      <vt:lpstr>Triangles (cont’d.)</vt:lpstr>
      <vt:lpstr> Don’t Waste Time!</vt:lpstr>
      <vt:lpstr> 2 Other Right Triangles the ACT uses</vt:lpstr>
      <vt:lpstr>Triangles (cont’d.)</vt:lpstr>
      <vt:lpstr> Area of a Triangle</vt:lpstr>
      <vt:lpstr> Similar Triangles</vt:lpstr>
      <vt:lpstr> ACT Triangle Problems</vt:lpstr>
      <vt:lpstr>ACT Triangle Problems  (cont’d.)</vt:lpstr>
      <vt:lpstr>ACT Triangle Problems  (cont’d.)</vt:lpstr>
      <vt:lpstr> 4 sided figures</vt:lpstr>
      <vt:lpstr> Circles</vt:lpstr>
      <vt:lpstr>Circles (cont’d.)</vt:lpstr>
    </vt:vector>
  </TitlesOfParts>
  <Company>EHS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 Geometry</dc:title>
  <dc:creator>Ginny Larsson</dc:creator>
  <cp:lastModifiedBy>elizabeth.bryant</cp:lastModifiedBy>
  <cp:revision>20</cp:revision>
  <dcterms:created xsi:type="dcterms:W3CDTF">2008-03-29T23:28:12Z</dcterms:created>
  <dcterms:modified xsi:type="dcterms:W3CDTF">2010-06-10T15:22:04Z</dcterms:modified>
</cp:coreProperties>
</file>